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303" r:id="rId4"/>
    <p:sldId id="261" r:id="rId5"/>
    <p:sldId id="298" r:id="rId6"/>
    <p:sldId id="304" r:id="rId7"/>
    <p:sldId id="306" r:id="rId8"/>
    <p:sldId id="264" r:id="rId9"/>
    <p:sldId id="302" r:id="rId10"/>
    <p:sldId id="300" r:id="rId11"/>
    <p:sldId id="305" r:id="rId12"/>
    <p:sldId id="307" r:id="rId13"/>
    <p:sldId id="308" r:id="rId14"/>
    <p:sldId id="309" r:id="rId15"/>
    <p:sldId id="310" r:id="rId16"/>
    <p:sldId id="311" r:id="rId17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1.emf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3.emf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5.emf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audio" Target="../media/media15.m4a"/><Relationship Id="rId7" Type="http://schemas.openxmlformats.org/officeDocument/2006/relationships/image" Target="../media/image18.png"/><Relationship Id="rId12" Type="http://schemas.openxmlformats.org/officeDocument/2006/relationships/image" Target="../media/image2.png"/><Relationship Id="rId2" Type="http://schemas.microsoft.com/office/2007/relationships/media" Target="../media/media15.m4a"/><Relationship Id="rId1" Type="http://schemas.openxmlformats.org/officeDocument/2006/relationships/tags" Target="../tags/tag11.xml"/><Relationship Id="rId6" Type="http://schemas.openxmlformats.org/officeDocument/2006/relationships/image" Target="../media/image17.emf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6.m4a"/><Relationship Id="rId7" Type="http://schemas.openxmlformats.org/officeDocument/2006/relationships/image" Target="../media/image23.png"/><Relationship Id="rId2" Type="http://schemas.microsoft.com/office/2007/relationships/media" Target="../media/media16.m4a"/><Relationship Id="rId1" Type="http://schemas.openxmlformats.org/officeDocument/2006/relationships/tags" Target="../tags/tag12.xml"/><Relationship Id="rId6" Type="http://schemas.openxmlformats.org/officeDocument/2006/relationships/image" Target="../media/image19.emf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5.emf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7.emf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246" y="2564904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err="1" smtClean="0">
                <a:cs typeface="B Titr" panose="00000700000000000000" pitchFamily="2" charset="-78"/>
              </a:rPr>
              <a:t>قضایای</a:t>
            </a:r>
            <a:r>
              <a:rPr lang="fa-IR" altLang="en-US" sz="4400" dirty="0" smtClean="0">
                <a:cs typeface="B Titr" panose="00000700000000000000" pitchFamily="2" charset="-78"/>
              </a:rPr>
              <a:t> شبکه ها</a:t>
            </a: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>قضیه جانشینی – قضیه جمع آثار</a:t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>قضیه شبکه معادل </a:t>
            </a:r>
            <a:r>
              <a:rPr lang="fa-IR" altLang="en-US" sz="3600" dirty="0" err="1" smtClean="0">
                <a:cs typeface="B Titr" panose="00000700000000000000" pitchFamily="2" charset="-78"/>
              </a:rPr>
              <a:t>تونن_نرتن</a:t>
            </a: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89"/>
    </mc:Choice>
    <mc:Fallback>
      <p:transition spd="slow" advTm="39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از کنکور 95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5" y="1772816"/>
            <a:ext cx="8843720" cy="33843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77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35"/>
    </mc:Choice>
    <mc:Fallback>
      <p:transition spd="slow" advTm="48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 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543" y="5013176"/>
            <a:ext cx="914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منابع مستقل را صفر می کنیم. منبع ولتاژ با اتصال کوتاه و منبع جریان با مدار باز جایگزین می شوند. 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1752231"/>
            <a:ext cx="3351969" cy="298300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39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87"/>
    </mc:Choice>
    <mc:Fallback>
      <p:transition spd="slow" advTm="34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1628800"/>
            <a:ext cx="3600400" cy="3389589"/>
          </a:xfrm>
          <a:prstGeom prst="rect">
            <a:avLst/>
          </a:prstGeom>
        </p:spPr>
      </p:pic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ادامه 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08520" y="4869160"/>
            <a:ext cx="914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چون مقاومت </a:t>
            </a:r>
            <a:r>
              <a:rPr lang="fa-IR" sz="2800" b="0" dirty="0" err="1" smtClean="0">
                <a:cs typeface="B Nazanin" panose="00000400000000000000" pitchFamily="2" charset="-78"/>
              </a:rPr>
              <a:t>تونن</a:t>
            </a:r>
            <a:r>
              <a:rPr lang="fa-IR" sz="2800" b="0" dirty="0" smtClean="0">
                <a:cs typeface="B Nazanin" panose="00000400000000000000" pitchFamily="2" charset="-78"/>
              </a:rPr>
              <a:t> باید برابر با </a:t>
            </a:r>
            <a:r>
              <a:rPr lang="en-US" sz="2800" b="0" dirty="0" smtClean="0">
                <a:cs typeface="B Nazanin" panose="00000400000000000000" pitchFamily="2" charset="-78"/>
              </a:rPr>
              <a:t>R</a:t>
            </a:r>
            <a:r>
              <a:rPr lang="fa-IR" sz="2800" b="0" dirty="0" smtClean="0">
                <a:cs typeface="B Nazanin" panose="00000400000000000000" pitchFamily="2" charset="-78"/>
              </a:rPr>
              <a:t> باشد، پس مقاومت شبکه باقی مانده از حذف </a:t>
            </a:r>
            <a:r>
              <a:rPr lang="en-US" sz="2800" b="0" dirty="0" smtClean="0">
                <a:cs typeface="B Nazanin" panose="00000400000000000000" pitchFamily="2" charset="-78"/>
              </a:rPr>
              <a:t>R</a:t>
            </a:r>
            <a:r>
              <a:rPr lang="fa-IR" sz="2800" b="0" dirty="0" smtClean="0">
                <a:cs typeface="B Nazanin" panose="00000400000000000000" pitchFamily="2" charset="-78"/>
              </a:rPr>
              <a:t> باید بینهایت باشد (</a:t>
            </a:r>
            <a:r>
              <a:rPr lang="fa-IR" sz="2800" b="0" dirty="0" err="1" smtClean="0">
                <a:cs typeface="B Nazanin" panose="00000400000000000000" pitchFamily="2" charset="-78"/>
              </a:rPr>
              <a:t>بدلیل</a:t>
            </a:r>
            <a:r>
              <a:rPr lang="fa-IR" sz="2800" b="0" dirty="0" smtClean="0">
                <a:cs typeface="B Nazanin" panose="00000400000000000000" pitchFamily="2" charset="-78"/>
              </a:rPr>
              <a:t> موازی بودن با </a:t>
            </a:r>
            <a:r>
              <a:rPr lang="en-US" sz="2800" b="0" dirty="0" smtClean="0">
                <a:cs typeface="B Nazanin" panose="00000400000000000000" pitchFamily="2" charset="-78"/>
              </a:rPr>
              <a:t>R</a:t>
            </a:r>
            <a:r>
              <a:rPr lang="fa-IR" sz="2800" b="0" dirty="0" smtClean="0">
                <a:cs typeface="B Nazanin" panose="00000400000000000000" pitchFamily="2" charset="-78"/>
              </a:rPr>
              <a:t>)</a:t>
            </a:r>
            <a:r>
              <a:rPr lang="en-US" sz="2800" b="0" dirty="0" smtClean="0">
                <a:cs typeface="B Nazanin" panose="00000400000000000000" pitchFamily="2" charset="-78"/>
              </a:rPr>
              <a:t>.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133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37"/>
    </mc:Choice>
    <mc:Fallback>
      <p:transition spd="slow" advTm="25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ادامه 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4869160"/>
            <a:ext cx="8855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برای بینهایت بودن مقاومت باید جریان صفر باشد، پس </a:t>
            </a:r>
            <a:r>
              <a:rPr lang="en-US" sz="2800" b="0" dirty="0" smtClean="0">
                <a:cs typeface="B Nazanin" panose="00000400000000000000" pitchFamily="2" charset="-78"/>
              </a:rPr>
              <a:t>V2</a:t>
            </a:r>
            <a:r>
              <a:rPr lang="fa-IR" sz="2800" b="0" dirty="0" smtClean="0">
                <a:cs typeface="B Nazanin" panose="00000400000000000000" pitchFamily="2" charset="-78"/>
              </a:rPr>
              <a:t> باید صفر باشد. پس آلفا باید برابر با یک باشد. لذا گزینه 3 صحیح است.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700808"/>
            <a:ext cx="2668043" cy="261997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58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505"/>
    </mc:Choice>
    <mc:Fallback>
      <p:transition spd="slow" advTm="12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از کنکور 94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772816"/>
            <a:ext cx="8840449" cy="381308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146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99"/>
    </mc:Choice>
    <mc:Fallback>
      <p:transition spd="slow" advTm="35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1772816"/>
            <a:ext cx="4128459" cy="2016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3781136"/>
            <a:ext cx="3634243" cy="168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7701" y="3789040"/>
            <a:ext cx="3390900" cy="1571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1600" y="5314243"/>
                <a:ext cx="1670201" cy="75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314243"/>
                <a:ext cx="1670201" cy="75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84699" y="5229200"/>
                <a:ext cx="1670201" cy="75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99" y="5229200"/>
                <a:ext cx="1670201" cy="7560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246727" y="5216587"/>
                <a:ext cx="1150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727" y="5216587"/>
                <a:ext cx="1150315" cy="369332"/>
              </a:xfrm>
              <a:prstGeom prst="rect">
                <a:avLst/>
              </a:prstGeom>
              <a:blipFill>
                <a:blip r:embed="rId10"/>
                <a:stretch>
                  <a:fillRect l="-5319" r="-53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46088" y="5681310"/>
                <a:ext cx="12304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88" y="5681310"/>
                <a:ext cx="1230465" cy="369332"/>
              </a:xfrm>
              <a:prstGeom prst="rect">
                <a:avLst/>
              </a:prstGeom>
              <a:blipFill>
                <a:blip r:embed="rId11"/>
                <a:stretch>
                  <a:fillRect l="-5446" r="-495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6950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70"/>
    </mc:Choice>
    <mc:Fallback>
      <p:transition spd="slow" advTm="93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15616" y="4030879"/>
                <a:ext cx="17145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𝑨𝑩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030879"/>
                <a:ext cx="1714572" cy="369332"/>
              </a:xfrm>
              <a:prstGeom prst="rect">
                <a:avLst/>
              </a:prstGeom>
              <a:blipFill>
                <a:blip r:embed="rId5"/>
                <a:stretch>
                  <a:fillRect l="-3203" r="-355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98" y="1801752"/>
            <a:ext cx="4178276" cy="20296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0192" y="5157192"/>
            <a:ext cx="24929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0" dirty="0">
                <a:cs typeface="B Nazanin" panose="00000400000000000000" pitchFamily="2" charset="-78"/>
              </a:rPr>
              <a:t>گزینه </a:t>
            </a:r>
            <a:r>
              <a:rPr lang="fa-IR" sz="2800" b="0" dirty="0" smtClean="0">
                <a:cs typeface="B Nazanin" panose="00000400000000000000" pitchFamily="2" charset="-78"/>
              </a:rPr>
              <a:t>1 </a:t>
            </a:r>
            <a:r>
              <a:rPr lang="fa-IR" sz="2800" b="0" dirty="0">
                <a:cs typeface="B Nazanin" panose="00000400000000000000" pitchFamily="2" charset="-78"/>
              </a:rPr>
              <a:t>صحیح است.</a:t>
            </a:r>
            <a:endParaRPr lang="en-US" sz="2800" b="0" dirty="0">
              <a:cs typeface="B Nazanin" panose="00000400000000000000" pitchFamily="2" charset="-78"/>
            </a:endParaRPr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842" y="1907537"/>
            <a:ext cx="4168437" cy="192389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932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89"/>
    </mc:Choice>
    <mc:Fallback>
      <p:transition spd="slow" advTm="75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467544" y="188640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fa-IR" altLang="en-US" b="0" dirty="0" smtClean="0">
                <a:cs typeface="0 Titr Bold" panose="00000700000000000000" pitchFamily="2" charset="-78"/>
              </a:rPr>
              <a:t>مقدمه </a:t>
            </a:r>
            <a:r>
              <a:rPr lang="fa-IR" altLang="en-US" b="0" dirty="0" err="1" smtClean="0">
                <a:cs typeface="0 Titr Bold" panose="00000700000000000000" pitchFamily="2" charset="-78"/>
              </a:rPr>
              <a:t>قضایای</a:t>
            </a:r>
            <a:r>
              <a:rPr lang="fa-IR" altLang="en-US" b="0" dirty="0" smtClean="0">
                <a:cs typeface="0 Titr Bold" panose="00000700000000000000" pitchFamily="2" charset="-78"/>
              </a:rPr>
              <a:t> شبکه ها</a:t>
            </a:r>
            <a:endParaRPr lang="en-US" altLang="en-US" b="0" dirty="0" smtClean="0">
              <a:cs typeface="0 Titr Bold" panose="000007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371" y="1772816"/>
            <a:ext cx="892925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0" dirty="0" smtClean="0">
                <a:cs typeface="B Nazanin" panose="00000400000000000000" pitchFamily="2" charset="-78"/>
              </a:rPr>
              <a:t>برای برقراری </a:t>
            </a:r>
            <a:r>
              <a:rPr lang="fa-IR" sz="3200" b="0" dirty="0" err="1" smtClean="0">
                <a:cs typeface="B Nazanin" panose="00000400000000000000" pitchFamily="2" charset="-78"/>
              </a:rPr>
              <a:t>قضایای</a:t>
            </a:r>
            <a:r>
              <a:rPr lang="fa-IR" sz="3200" b="0" dirty="0" smtClean="0">
                <a:cs typeface="B Nazanin" panose="00000400000000000000" pitchFamily="2" charset="-78"/>
              </a:rPr>
              <a:t> شبکه، </a:t>
            </a:r>
            <a:r>
              <a:rPr lang="fa-IR" sz="3200" u="sng" dirty="0" smtClean="0">
                <a:cs typeface="B Nazanin" panose="00000400000000000000" pitchFamily="2" charset="-78"/>
              </a:rPr>
              <a:t>یکتا بودن جواب </a:t>
            </a:r>
            <a:r>
              <a:rPr lang="fa-IR" sz="3200" b="0" dirty="0" smtClean="0">
                <a:cs typeface="B Nazanin" panose="00000400000000000000" pitchFamily="2" charset="-78"/>
              </a:rPr>
              <a:t>شبکه ها شرط است.</a:t>
            </a:r>
          </a:p>
          <a:p>
            <a:pPr algn="r" rtl="1"/>
            <a:endParaRPr lang="fa-IR" sz="3200" b="0" dirty="0">
              <a:cs typeface="B Nazanin" panose="00000400000000000000" pitchFamily="2" charset="-78"/>
            </a:endParaRPr>
          </a:p>
          <a:p>
            <a:pPr algn="r" rtl="1"/>
            <a:r>
              <a:rPr lang="fa-IR" sz="3200" b="0" dirty="0" smtClean="0">
                <a:cs typeface="B Nazanin" panose="00000400000000000000" pitchFamily="2" charset="-78"/>
              </a:rPr>
              <a:t>قضیه جانشینی برای همه شبکه ها اعم از خطی و یا غیر خطی، تغییر پذیر با زمان و یا تغییر ناپذیر با زمان صدق می کند ولی قضیه جمع آثار و شبکه معادل </a:t>
            </a:r>
            <a:r>
              <a:rPr lang="fa-IR" sz="3200" b="0" dirty="0" err="1" smtClean="0">
                <a:cs typeface="B Nazanin" panose="00000400000000000000" pitchFamily="2" charset="-78"/>
              </a:rPr>
              <a:t>تونن-نرتن</a:t>
            </a:r>
            <a:r>
              <a:rPr lang="fa-IR" sz="3200" b="0" dirty="0" smtClean="0">
                <a:cs typeface="B Nazanin" panose="00000400000000000000" pitchFamily="2" charset="-78"/>
              </a:rPr>
              <a:t> فقط برای شبکه های خطی اعم از تغییر پذیر با زمان و یا تغییر ناپذیر با زمان صادق هستند. </a:t>
            </a:r>
          </a:p>
          <a:p>
            <a:pPr algn="r" rtl="1"/>
            <a:r>
              <a:rPr lang="fa-IR" sz="3200" b="0" dirty="0" smtClean="0">
                <a:cs typeface="B Nazanin" panose="00000400000000000000" pitchFamily="2" charset="-78"/>
              </a:rPr>
              <a:t>قضیه </a:t>
            </a:r>
            <a:r>
              <a:rPr lang="fa-IR" sz="3200" b="0" dirty="0" err="1" smtClean="0">
                <a:cs typeface="B Nazanin" panose="00000400000000000000" pitchFamily="2" charset="-78"/>
              </a:rPr>
              <a:t>همپاسخی</a:t>
            </a:r>
            <a:r>
              <a:rPr lang="fa-IR" sz="3200" b="0" dirty="0" smtClean="0">
                <a:cs typeface="B Nazanin" panose="00000400000000000000" pitchFamily="2" charset="-78"/>
              </a:rPr>
              <a:t> تنها برای شبکه های خطی تغییر ناپذیر با زمان با محدودیت در </a:t>
            </a:r>
            <a:r>
              <a:rPr lang="fa-IR" sz="3200" b="0" dirty="0" err="1" smtClean="0">
                <a:cs typeface="B Nazanin" panose="00000400000000000000" pitchFamily="2" charset="-78"/>
              </a:rPr>
              <a:t>المانهای</a:t>
            </a:r>
            <a:r>
              <a:rPr lang="fa-IR" sz="3200" b="0" dirty="0" smtClean="0">
                <a:cs typeface="B Nazanin" panose="00000400000000000000" pitchFamily="2" charset="-78"/>
              </a:rPr>
              <a:t> شبکه قابل بیان است.</a:t>
            </a:r>
            <a:endParaRPr lang="en-US" sz="3200" b="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216"/>
    </mc:Choice>
    <mc:Fallback>
      <p:transition spd="slow" advTm="262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قضیه جانشینی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371" y="1700808"/>
            <a:ext cx="8929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0" dirty="0" smtClean="0">
                <a:cs typeface="B Nazanin" panose="00000400000000000000" pitchFamily="2" charset="-78"/>
              </a:rPr>
              <a:t>در هر شبکه یک شاخه را در نظر بگیرید. شما می توانید بجای آن شاخه یک منبع ولتاژ </a:t>
            </a:r>
            <a:r>
              <a:rPr lang="fa-IR" sz="3200" b="0" dirty="0" err="1" smtClean="0">
                <a:cs typeface="B Nazanin" panose="00000400000000000000" pitchFamily="2" charset="-78"/>
              </a:rPr>
              <a:t>نابسته</a:t>
            </a:r>
            <a:r>
              <a:rPr lang="fa-IR" sz="3200" b="0" dirty="0">
                <a:cs typeface="B Nazanin" panose="00000400000000000000" pitchFamily="2" charset="-78"/>
              </a:rPr>
              <a:t> </a:t>
            </a:r>
            <a:r>
              <a:rPr lang="fa-IR" sz="3200" b="0" dirty="0" smtClean="0">
                <a:cs typeface="B Nazanin" panose="00000400000000000000" pitchFamily="2" charset="-78"/>
              </a:rPr>
              <a:t>و یا یک منبع </a:t>
            </a:r>
            <a:r>
              <a:rPr lang="fa-IR" sz="3200" b="0" dirty="0" err="1" smtClean="0">
                <a:cs typeface="B Nazanin" panose="00000400000000000000" pitchFamily="2" charset="-78"/>
              </a:rPr>
              <a:t>نابسته</a:t>
            </a:r>
            <a:r>
              <a:rPr lang="fa-IR" sz="3200" b="0" dirty="0" smtClean="0">
                <a:cs typeface="B Nazanin" panose="00000400000000000000" pitchFamily="2" charset="-78"/>
              </a:rPr>
              <a:t> جریان قرار دهید. مقدار منبع ولتاژ و یا منبع جریان باید برابر با ولتاژ شاخه و یا جریان شاخه باشد. در این صورت اگر حل شبکه جواب یکتا داشته باشد، آن جواب و جواب شبکه قبل از جانشینی یکسان خواهد بود.</a:t>
            </a:r>
            <a:endParaRPr lang="en-US" sz="3200" b="0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7" y="4305925"/>
            <a:ext cx="7704856" cy="174951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22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01"/>
    </mc:Choice>
    <mc:Fallback>
      <p:transition spd="slow" advTm="18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قضیه جمع آثار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2" y="1700808"/>
            <a:ext cx="8499168" cy="436233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66"/>
    </mc:Choice>
    <mc:Fallback>
      <p:transition spd="slow" advTm="79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sz="4000" dirty="0" smtClean="0">
                <a:cs typeface="0 Titr Bold" panose="00000700000000000000" pitchFamily="2" charset="-78"/>
              </a:rPr>
              <a:t>قضیه شبکه معادل </a:t>
            </a:r>
            <a:r>
              <a:rPr lang="fa-IR" altLang="en-US" sz="4000" dirty="0" err="1" smtClean="0">
                <a:cs typeface="0 Titr Bold" panose="00000700000000000000" pitchFamily="2" charset="-78"/>
              </a:rPr>
              <a:t>تونن-نرتن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6" y="1725602"/>
            <a:ext cx="9085608" cy="421165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441"/>
    </mc:Choice>
    <mc:Fallback>
      <p:transition spd="slow" advTm="143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88840"/>
            <a:ext cx="8342138" cy="2604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79769"/>
          <a:stretch/>
        </p:blipFill>
        <p:spPr>
          <a:xfrm>
            <a:off x="29196" y="5085184"/>
            <a:ext cx="9085608" cy="85207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67544" y="26064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fa-IR" altLang="en-US" sz="4000" b="0" dirty="0" smtClean="0">
                <a:cs typeface="0 Titr Bold" panose="00000700000000000000" pitchFamily="2" charset="-78"/>
              </a:rPr>
              <a:t>قضیه شبکه معادل </a:t>
            </a:r>
            <a:r>
              <a:rPr lang="fa-IR" altLang="en-US" sz="4000" b="0" dirty="0" err="1" smtClean="0">
                <a:cs typeface="0 Titr Bold" panose="00000700000000000000" pitchFamily="2" charset="-78"/>
              </a:rPr>
              <a:t>تونن-نرتن</a:t>
            </a:r>
            <a:endParaRPr lang="en-US" altLang="en-US" sz="4000" b="0" dirty="0" smtClean="0">
              <a:cs typeface="0 Titr Bold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67"/>
    </mc:Choice>
    <mc:Fallback>
      <p:transition spd="slow" advTm="111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از کنکور 99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49" y="1700808"/>
            <a:ext cx="6792019" cy="43839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84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6"/>
    </mc:Choice>
    <mc:Fallback>
      <p:transition spd="slow" advTm="20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1772816"/>
            <a:ext cx="6544482" cy="364443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73"/>
    </mc:Choice>
    <mc:Fallback>
      <p:transition spd="slow" advTm="68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ادامه 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1772816"/>
            <a:ext cx="5619011" cy="2376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3831755"/>
            <a:ext cx="3245201" cy="21895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08520" y="5526050"/>
            <a:ext cx="914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گزینه 2 صحیح است.</a:t>
            </a:r>
            <a:endParaRPr lang="en-US" sz="2800" b="0" dirty="0">
              <a:cs typeface="B Nazanin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0"/>
    </mc:Choice>
    <mc:Fallback>
      <p:transition spd="slow" advTm="1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345</Words>
  <Application>Microsoft Office PowerPoint</Application>
  <PresentationFormat>On-screen Show (4:3)</PresentationFormat>
  <Paragraphs>47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0 Titr Bold</vt:lpstr>
      <vt:lpstr>2  Titr</vt:lpstr>
      <vt:lpstr>Arial</vt:lpstr>
      <vt:lpstr>B Nazanin</vt:lpstr>
      <vt:lpstr>B Titr</vt:lpstr>
      <vt:lpstr>Calibri</vt:lpstr>
      <vt:lpstr>Cambria Math</vt:lpstr>
      <vt:lpstr>Default Design</vt:lpstr>
      <vt:lpstr>قضایای شبکه ها  قضیه جانشینی – قضیه جمع آثار قضیه شبکه معادل تونن_نرتن</vt:lpstr>
      <vt:lpstr>PowerPoint Presentation</vt:lpstr>
      <vt:lpstr>قضیه جانشینی</vt:lpstr>
      <vt:lpstr>قضیه جمع آثار</vt:lpstr>
      <vt:lpstr>قضیه شبکه معادل تونن-نرتن</vt:lpstr>
      <vt:lpstr>PowerPoint Presentation</vt:lpstr>
      <vt:lpstr>مثال از کنکور 99</vt:lpstr>
      <vt:lpstr>حل مثال</vt:lpstr>
      <vt:lpstr>ادامه حل مثال</vt:lpstr>
      <vt:lpstr>مثال از کنکور 95</vt:lpstr>
      <vt:lpstr>حل مثال </vt:lpstr>
      <vt:lpstr>ادامه حل مثال</vt:lpstr>
      <vt:lpstr>ادامه حل مثال</vt:lpstr>
      <vt:lpstr>مثال از کنکور 94</vt:lpstr>
      <vt:lpstr>حل مثال</vt:lpstr>
      <vt:lpstr>حل مثال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270</cp:revision>
  <dcterms:created xsi:type="dcterms:W3CDTF">2006-09-23T12:30:29Z</dcterms:created>
  <dcterms:modified xsi:type="dcterms:W3CDTF">2021-05-22T14:49:04Z</dcterms:modified>
</cp:coreProperties>
</file>